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7" r:id="rId18"/>
    <p:sldId id="273" r:id="rId19"/>
    <p:sldId id="274" r:id="rId20"/>
    <p:sldId id="276"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4715-FC98-E7EE-4048-2670B7DB2F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A3D0B6-DB15-D8C0-C8FC-75B9245711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4993F4-41A0-339E-1318-6439FCFDD8B3}"/>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B24876BC-4D43-F16A-FFCC-D2649CA57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EEED1-3B59-50CA-B547-B0E9D2E226E2}"/>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69028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C394-AD49-98DC-BE7E-A5EBCEA209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141DEF-5D2B-29B7-3FB2-DBA325D1FA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DC1B9-2220-F382-433D-A27D7E3171A0}"/>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7F072DD3-ED0B-E3AB-C763-CE5346376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337C2-07F3-DCC0-61FD-938EBE7A6420}"/>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023251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2C31C5-058D-5692-82ED-B7016EB29C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0CA7B0-27E4-2100-0B73-E1A301E763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890C8-B615-2DA9-759F-9E79EC4999C6}"/>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3F2DB361-0932-F27D-4C13-102FAF28A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F3277-17C6-CD2B-77D4-085E3F5F63A1}"/>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3028301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E729-26CD-7926-A44B-2B2B3BC79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642AFE-6D3F-595F-CC4E-8948CF5EFF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3B97F-D226-3E26-1A25-E4D621366440}"/>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A5B641EE-6563-945D-5C7B-0A05AA691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72157-BCF4-C64E-1AFD-C1D0CE50859D}"/>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18700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AB93-8B68-0683-7446-BBF9CF0B10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9AE57A-B394-0A78-6CB2-DD0C02865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176632-7B50-82FA-8E62-C50898A7AC1F}"/>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AFED1DF6-B704-42C3-362B-7D9128AF4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65533-AB36-DFFD-3661-258D47109B6F}"/>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406993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EA47-C001-7A01-7F9E-299D62E15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7ACCC3-43EA-1AF6-26EF-81F5477626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5C2A97-2C25-1652-20B2-FB2D1CAD9D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B6F1F4-A14C-7E9E-0D10-4208C86D8218}"/>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6" name="Footer Placeholder 5">
            <a:extLst>
              <a:ext uri="{FF2B5EF4-FFF2-40B4-BE49-F238E27FC236}">
                <a16:creationId xmlns:a16="http://schemas.microsoft.com/office/drawing/2014/main" id="{498DE029-5AD4-5AA5-CA88-868C9F2F2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46BD94-F348-A0BC-7565-F19CA5BF828E}"/>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97007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171F-E370-CD3B-DB68-D793268D91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376376-F535-4E71-66DB-316C198DAC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372D07-02DC-D8FA-E4E0-92AA4E6AB6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EAD2FE-2E63-AAEC-4DCA-2F481E145B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A5454-B3AD-5643-267C-0834BAB975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78FCAC-AB5D-7B0A-5C31-3FDC22A375E8}"/>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8" name="Footer Placeholder 7">
            <a:extLst>
              <a:ext uri="{FF2B5EF4-FFF2-40B4-BE49-F238E27FC236}">
                <a16:creationId xmlns:a16="http://schemas.microsoft.com/office/drawing/2014/main" id="{110AD791-9982-51AD-9C9E-F653A5DCBE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C5BA56-602E-620B-015F-FF06283F99DA}"/>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7456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5BDF-8DC3-FAD4-5BB8-892AB5AF49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2ABB3A-0CE0-6812-8E87-16B092EB16EA}"/>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4" name="Footer Placeholder 3">
            <a:extLst>
              <a:ext uri="{FF2B5EF4-FFF2-40B4-BE49-F238E27FC236}">
                <a16:creationId xmlns:a16="http://schemas.microsoft.com/office/drawing/2014/main" id="{1F679F39-9A2C-CDC5-3483-079C5251B4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CC8A99-7059-F9F1-43DA-5564D8E30C61}"/>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63265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E2169-C33A-405C-D9EE-74E40A761B7A}"/>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3" name="Footer Placeholder 2">
            <a:extLst>
              <a:ext uri="{FF2B5EF4-FFF2-40B4-BE49-F238E27FC236}">
                <a16:creationId xmlns:a16="http://schemas.microsoft.com/office/drawing/2014/main" id="{E89449B2-6564-5D33-258E-04D7D02A1E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F9472B-4C32-E2F6-628C-3492B1C59036}"/>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58491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E8A94-8727-483E-B02C-E6B27D1D1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8F28D1-B3E1-978D-70ED-2140E0F1DE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0661F-C6A5-5F40-CF2A-54D48E06EE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C148C-0C36-3BB1-6F3D-B19A9E0FDA8D}"/>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6" name="Footer Placeholder 5">
            <a:extLst>
              <a:ext uri="{FF2B5EF4-FFF2-40B4-BE49-F238E27FC236}">
                <a16:creationId xmlns:a16="http://schemas.microsoft.com/office/drawing/2014/main" id="{26583D18-0FC6-2548-7396-54CA59001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48E50-9D4F-79E2-06AA-3078A2BC42DD}"/>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131509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30B5-0EC8-DADA-F007-F3E9E0379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F2BBA3-38C9-F625-F031-B6D7A2B4E2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CA1A47-CED4-1721-E9D3-6F03B9034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6155B1-B197-E21D-7E7D-5B3F204DD40E}"/>
              </a:ext>
            </a:extLst>
          </p:cNvPr>
          <p:cNvSpPr>
            <a:spLocks noGrp="1"/>
          </p:cNvSpPr>
          <p:nvPr>
            <p:ph type="dt" sz="half" idx="10"/>
          </p:nvPr>
        </p:nvSpPr>
        <p:spPr/>
        <p:txBody>
          <a:bodyPr/>
          <a:lstStyle/>
          <a:p>
            <a:fld id="{F4EB701F-32A9-4B4C-89AC-379FCFE13288}" type="datetimeFigureOut">
              <a:rPr lang="en-US" smtClean="0"/>
              <a:t>1/17/23</a:t>
            </a:fld>
            <a:endParaRPr lang="en-US"/>
          </a:p>
        </p:txBody>
      </p:sp>
      <p:sp>
        <p:nvSpPr>
          <p:cNvPr id="6" name="Footer Placeholder 5">
            <a:extLst>
              <a:ext uri="{FF2B5EF4-FFF2-40B4-BE49-F238E27FC236}">
                <a16:creationId xmlns:a16="http://schemas.microsoft.com/office/drawing/2014/main" id="{1DB7569F-8419-B586-55A1-B525FDA504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59A08-B502-2FD3-587D-7FC182FE6CE4}"/>
              </a:ext>
            </a:extLst>
          </p:cNvPr>
          <p:cNvSpPr>
            <a:spLocks noGrp="1"/>
          </p:cNvSpPr>
          <p:nvPr>
            <p:ph type="sldNum" sz="quarter" idx="12"/>
          </p:nvPr>
        </p:nvSpPr>
        <p:spPr/>
        <p:txBody>
          <a:bodyPr/>
          <a:lstStyle/>
          <a:p>
            <a:fld id="{6C2E8CCB-612E-3244-8F69-C2687A30AE8D}" type="slidenum">
              <a:rPr lang="en-US" smtClean="0"/>
              <a:t>‹#›</a:t>
            </a:fld>
            <a:endParaRPr lang="en-US"/>
          </a:p>
        </p:txBody>
      </p:sp>
    </p:spTree>
    <p:extLst>
      <p:ext uri="{BB962C8B-B14F-4D97-AF65-F5344CB8AC3E}">
        <p14:creationId xmlns:p14="http://schemas.microsoft.com/office/powerpoint/2010/main" val="223590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D0FAA-5A0C-96E6-7031-19E95C9AB2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D249D3-5C07-EB8F-CB63-7148572BA6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EDA8D-9992-A939-4E1E-EA933BF1A2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EB701F-32A9-4B4C-89AC-379FCFE13288}" type="datetimeFigureOut">
              <a:rPr lang="en-US" smtClean="0"/>
              <a:t>1/17/23</a:t>
            </a:fld>
            <a:endParaRPr lang="en-US"/>
          </a:p>
        </p:txBody>
      </p:sp>
      <p:sp>
        <p:nvSpPr>
          <p:cNvPr id="5" name="Footer Placeholder 4">
            <a:extLst>
              <a:ext uri="{FF2B5EF4-FFF2-40B4-BE49-F238E27FC236}">
                <a16:creationId xmlns:a16="http://schemas.microsoft.com/office/drawing/2014/main" id="{5073E96D-EB5C-38F7-07F3-F88F468461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F9825C-6727-8C75-5A27-27EFDA135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E8CCB-612E-3244-8F69-C2687A30AE8D}" type="slidenum">
              <a:rPr lang="en-US" smtClean="0"/>
              <a:t>‹#›</a:t>
            </a:fld>
            <a:endParaRPr lang="en-US"/>
          </a:p>
        </p:txBody>
      </p:sp>
    </p:spTree>
    <p:extLst>
      <p:ext uri="{BB962C8B-B14F-4D97-AF65-F5344CB8AC3E}">
        <p14:creationId xmlns:p14="http://schemas.microsoft.com/office/powerpoint/2010/main" val="2665357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D85DC0-468D-4BD8-3012-6736CF149A17}"/>
              </a:ext>
            </a:extLst>
          </p:cNvPr>
          <p:cNvPicPr>
            <a:picLocks noChangeAspect="1"/>
          </p:cNvPicPr>
          <p:nvPr/>
        </p:nvPicPr>
        <p:blipFill>
          <a:blip r:embed="rId2">
            <a:alphaModFix amt="20000"/>
          </a:blip>
          <a:stretch>
            <a:fillRect/>
          </a:stretch>
        </p:blipFill>
        <p:spPr>
          <a:xfrm>
            <a:off x="0" y="-549713"/>
            <a:ext cx="12192000" cy="8119352"/>
          </a:xfrm>
          <a:prstGeom prst="rect">
            <a:avLst/>
          </a:prstGeom>
        </p:spPr>
      </p:pic>
      <p:sp>
        <p:nvSpPr>
          <p:cNvPr id="2" name="Title 1">
            <a:extLst>
              <a:ext uri="{FF2B5EF4-FFF2-40B4-BE49-F238E27FC236}">
                <a16:creationId xmlns:a16="http://schemas.microsoft.com/office/drawing/2014/main" id="{D2EDB3A9-7DEE-5652-BA2A-9C301AF74E28}"/>
              </a:ext>
            </a:extLst>
          </p:cNvPr>
          <p:cNvSpPr>
            <a:spLocks noGrp="1"/>
          </p:cNvSpPr>
          <p:nvPr>
            <p:ph type="ctrTitle"/>
          </p:nvPr>
        </p:nvSpPr>
        <p:spPr/>
        <p:txBody>
          <a:bodyPr>
            <a:normAutofit fontScale="90000"/>
          </a:bodyPr>
          <a:lstStyle/>
          <a:p>
            <a:r>
              <a:rPr lang="en-US" dirty="0"/>
              <a:t>Spotify Sequential Skip Prediction Challenge: </a:t>
            </a:r>
            <a:br>
              <a:rPr lang="en-US" dirty="0"/>
            </a:br>
            <a:r>
              <a:rPr lang="en-US" sz="5300" dirty="0"/>
              <a:t>a smart and light approach</a:t>
            </a:r>
            <a:endParaRPr lang="en-US" dirty="0"/>
          </a:p>
        </p:txBody>
      </p:sp>
      <p:sp>
        <p:nvSpPr>
          <p:cNvPr id="3" name="Subtitle 2">
            <a:extLst>
              <a:ext uri="{FF2B5EF4-FFF2-40B4-BE49-F238E27FC236}">
                <a16:creationId xmlns:a16="http://schemas.microsoft.com/office/drawing/2014/main" id="{07AEFD77-47E3-BBDE-AE4F-4CCB5044EDB0}"/>
              </a:ext>
            </a:extLst>
          </p:cNvPr>
          <p:cNvSpPr>
            <a:spLocks noGrp="1"/>
          </p:cNvSpPr>
          <p:nvPr>
            <p:ph type="subTitle" idx="1"/>
          </p:nvPr>
        </p:nvSpPr>
        <p:spPr>
          <a:xfrm>
            <a:off x="1524000" y="4430486"/>
            <a:ext cx="9144000" cy="827314"/>
          </a:xfrm>
        </p:spPr>
        <p:txBody>
          <a:bodyPr/>
          <a:lstStyle/>
          <a:p>
            <a:r>
              <a:rPr lang="en-US" dirty="0"/>
              <a:t>Andrew Chang, PhD</a:t>
            </a:r>
          </a:p>
        </p:txBody>
      </p:sp>
    </p:spTree>
    <p:extLst>
      <p:ext uri="{BB962C8B-B14F-4D97-AF65-F5344CB8AC3E}">
        <p14:creationId xmlns:p14="http://schemas.microsoft.com/office/powerpoint/2010/main" val="3569471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7022-458B-B414-E132-CF9667B63B4E}"/>
              </a:ext>
            </a:extLst>
          </p:cNvPr>
          <p:cNvSpPr>
            <a:spLocks noGrp="1"/>
          </p:cNvSpPr>
          <p:nvPr>
            <p:ph type="title"/>
          </p:nvPr>
        </p:nvSpPr>
        <p:spPr/>
        <p:txBody>
          <a:bodyPr/>
          <a:lstStyle/>
          <a:p>
            <a:r>
              <a:rPr lang="en-US" dirty="0"/>
              <a:t>Challenges to build a recommender system</a:t>
            </a:r>
          </a:p>
        </p:txBody>
      </p:sp>
      <p:sp>
        <p:nvSpPr>
          <p:cNvPr id="3" name="Content Placeholder 2">
            <a:extLst>
              <a:ext uri="{FF2B5EF4-FFF2-40B4-BE49-F238E27FC236}">
                <a16:creationId xmlns:a16="http://schemas.microsoft.com/office/drawing/2014/main" id="{B5E8333B-0C45-A14A-B72E-A9B46A1FD63E}"/>
              </a:ext>
            </a:extLst>
          </p:cNvPr>
          <p:cNvSpPr>
            <a:spLocks noGrp="1"/>
          </p:cNvSpPr>
          <p:nvPr>
            <p:ph idx="1"/>
          </p:nvPr>
        </p:nvSpPr>
        <p:spPr/>
        <p:txBody>
          <a:bodyPr>
            <a:normAutofit fontScale="92500"/>
          </a:bodyPr>
          <a:lstStyle/>
          <a:p>
            <a:r>
              <a:rPr lang="en-US" b="1" dirty="0"/>
              <a:t>Cold start</a:t>
            </a:r>
            <a:r>
              <a:rPr lang="en-US" dirty="0"/>
              <a:t>: As there isn’t enough data from the new sessions and tracks to do collaborative filtering, grouping them with the other existing tracks with similar features can make them “not new” and use the existing data.</a:t>
            </a:r>
          </a:p>
          <a:p>
            <a:r>
              <a:rPr lang="en-US" b="1" dirty="0"/>
              <a:t>Sparsity</a:t>
            </a:r>
            <a:r>
              <a:rPr lang="en-US" dirty="0"/>
              <a:t>: Given that there was max 20 tracks per session in the current dataset, but there are 3,706,388 tracks in the data. Therefore, the overlap between tracks and sessions will be very sparse if not using clustering.</a:t>
            </a:r>
          </a:p>
          <a:p>
            <a:r>
              <a:rPr lang="en-US" b="1" dirty="0"/>
              <a:t>Scalability</a:t>
            </a:r>
            <a:r>
              <a:rPr lang="en-US" dirty="0"/>
              <a:t>: The dataset is way too big (&gt; 350 GB) to be computed on any single local machine. Grouping the tracks into clusters can largely reduce the data dimension and speed up the computation. However, it comes with a price that all the tracks within the same cluster will be considered the same for the recommender system.</a:t>
            </a:r>
          </a:p>
          <a:p>
            <a:endParaRPr lang="en-US" dirty="0"/>
          </a:p>
        </p:txBody>
      </p:sp>
    </p:spTree>
    <p:extLst>
      <p:ext uri="{BB962C8B-B14F-4D97-AF65-F5344CB8AC3E}">
        <p14:creationId xmlns:p14="http://schemas.microsoft.com/office/powerpoint/2010/main" val="1439957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0282-DC1A-F75A-93BC-80325B6E7206}"/>
              </a:ext>
            </a:extLst>
          </p:cNvPr>
          <p:cNvSpPr>
            <a:spLocks noGrp="1"/>
          </p:cNvSpPr>
          <p:nvPr>
            <p:ph type="title"/>
          </p:nvPr>
        </p:nvSpPr>
        <p:spPr/>
        <p:txBody>
          <a:bodyPr>
            <a:normAutofit/>
          </a:bodyPr>
          <a:lstStyle/>
          <a:p>
            <a:r>
              <a:rPr lang="en-US" dirty="0"/>
              <a:t>Use k-means clustering to group the track dataset</a:t>
            </a:r>
          </a:p>
        </p:txBody>
      </p:sp>
      <p:pic>
        <p:nvPicPr>
          <p:cNvPr id="7" name="Content Placeholder 6">
            <a:extLst>
              <a:ext uri="{FF2B5EF4-FFF2-40B4-BE49-F238E27FC236}">
                <a16:creationId xmlns:a16="http://schemas.microsoft.com/office/drawing/2014/main" id="{512ACD0A-4496-2DB2-5B96-42DD21D3AC6A}"/>
              </a:ext>
            </a:extLst>
          </p:cNvPr>
          <p:cNvPicPr>
            <a:picLocks noGrp="1" noChangeAspect="1"/>
          </p:cNvPicPr>
          <p:nvPr>
            <p:ph sz="half" idx="1"/>
          </p:nvPr>
        </p:nvPicPr>
        <p:blipFill>
          <a:blip r:embed="rId2"/>
          <a:stretch>
            <a:fillRect/>
          </a:stretch>
        </p:blipFill>
        <p:spPr>
          <a:xfrm>
            <a:off x="838200" y="1931194"/>
            <a:ext cx="5181600" cy="4140200"/>
          </a:xfrm>
        </p:spPr>
      </p:pic>
      <p:pic>
        <p:nvPicPr>
          <p:cNvPr id="9" name="Content Placeholder 8">
            <a:extLst>
              <a:ext uri="{FF2B5EF4-FFF2-40B4-BE49-F238E27FC236}">
                <a16:creationId xmlns:a16="http://schemas.microsoft.com/office/drawing/2014/main" id="{DF967C55-103D-3275-58EF-CC426C40CA27}"/>
              </a:ext>
            </a:extLst>
          </p:cNvPr>
          <p:cNvPicPr>
            <a:picLocks noGrp="1" noChangeAspect="1"/>
          </p:cNvPicPr>
          <p:nvPr>
            <p:ph sz="half" idx="2"/>
          </p:nvPr>
        </p:nvPicPr>
        <p:blipFill>
          <a:blip r:embed="rId3"/>
          <a:stretch>
            <a:fillRect/>
          </a:stretch>
        </p:blipFill>
        <p:spPr>
          <a:xfrm>
            <a:off x="6172200" y="2058194"/>
            <a:ext cx="5181600" cy="3886200"/>
          </a:xfrm>
        </p:spPr>
      </p:pic>
      <p:sp>
        <p:nvSpPr>
          <p:cNvPr id="11" name="Text Placeholder 10">
            <a:extLst>
              <a:ext uri="{FF2B5EF4-FFF2-40B4-BE49-F238E27FC236}">
                <a16:creationId xmlns:a16="http://schemas.microsoft.com/office/drawing/2014/main" id="{54EE7664-E5B1-B542-2276-1258F72C4F0A}"/>
              </a:ext>
            </a:extLst>
          </p:cNvPr>
          <p:cNvSpPr>
            <a:spLocks noGrp="1"/>
          </p:cNvSpPr>
          <p:nvPr>
            <p:ph type="body" sz="quarter" idx="4294967295"/>
          </p:nvPr>
        </p:nvSpPr>
        <p:spPr>
          <a:xfrm>
            <a:off x="7008813" y="1681163"/>
            <a:ext cx="5183187" cy="823912"/>
          </a:xfrm>
        </p:spPr>
        <p:txBody>
          <a:bodyPr/>
          <a:lstStyle/>
          <a:p>
            <a:pPr marL="0" indent="0">
              <a:buNone/>
            </a:pPr>
            <a:r>
              <a:rPr lang="en-US" dirty="0"/>
              <a:t>K = 300</a:t>
            </a:r>
          </a:p>
        </p:txBody>
      </p:sp>
    </p:spTree>
    <p:extLst>
      <p:ext uri="{BB962C8B-B14F-4D97-AF65-F5344CB8AC3E}">
        <p14:creationId xmlns:p14="http://schemas.microsoft.com/office/powerpoint/2010/main" val="401459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EA3342-BDE5-9D4A-1EA5-E4643C222C78}"/>
              </a:ext>
            </a:extLst>
          </p:cNvPr>
          <p:cNvSpPr>
            <a:spLocks noGrp="1"/>
          </p:cNvSpPr>
          <p:nvPr>
            <p:ph type="title"/>
          </p:nvPr>
        </p:nvSpPr>
        <p:spPr/>
        <p:txBody>
          <a:bodyPr>
            <a:normAutofit/>
          </a:bodyPr>
          <a:lstStyle/>
          <a:p>
            <a:r>
              <a:rPr lang="en-US" dirty="0"/>
              <a:t>Data reduction using singular value decomposition (SVD)</a:t>
            </a:r>
          </a:p>
        </p:txBody>
      </p:sp>
      <p:pic>
        <p:nvPicPr>
          <p:cNvPr id="8" name="Content Placeholder 7">
            <a:extLst>
              <a:ext uri="{FF2B5EF4-FFF2-40B4-BE49-F238E27FC236}">
                <a16:creationId xmlns:a16="http://schemas.microsoft.com/office/drawing/2014/main" id="{802B6909-EF11-A8E5-7FA5-3A8E6B0EE79B}"/>
              </a:ext>
            </a:extLst>
          </p:cNvPr>
          <p:cNvPicPr>
            <a:picLocks noGrp="1" noChangeAspect="1"/>
          </p:cNvPicPr>
          <p:nvPr>
            <p:ph idx="1"/>
          </p:nvPr>
        </p:nvPicPr>
        <p:blipFill rotWithShape="1">
          <a:blip r:embed="rId2"/>
          <a:srcRect b="78625"/>
          <a:stretch/>
        </p:blipFill>
        <p:spPr>
          <a:xfrm>
            <a:off x="2594612" y="3188014"/>
            <a:ext cx="7002776" cy="3081402"/>
          </a:xfrm>
        </p:spPr>
      </p:pic>
      <p:sp>
        <p:nvSpPr>
          <p:cNvPr id="10" name="TextBox 9">
            <a:extLst>
              <a:ext uri="{FF2B5EF4-FFF2-40B4-BE49-F238E27FC236}">
                <a16:creationId xmlns:a16="http://schemas.microsoft.com/office/drawing/2014/main" id="{AD371650-EBF3-76E8-B22D-017C203D46F3}"/>
              </a:ext>
            </a:extLst>
          </p:cNvPr>
          <p:cNvSpPr txBox="1"/>
          <p:nvPr/>
        </p:nvSpPr>
        <p:spPr>
          <a:xfrm>
            <a:off x="3358712" y="2177741"/>
            <a:ext cx="5474576" cy="523220"/>
          </a:xfrm>
          <a:prstGeom prst="rect">
            <a:avLst/>
          </a:prstGeom>
          <a:noFill/>
        </p:spPr>
        <p:txBody>
          <a:bodyPr wrap="none" rtlCol="0">
            <a:spAutoFit/>
          </a:bodyPr>
          <a:lstStyle/>
          <a:p>
            <a:r>
              <a:rPr lang="en-US" sz="2800" dirty="0"/>
              <a:t>Millions * 300 (M) </a:t>
            </a:r>
            <a:r>
              <a:rPr lang="en-US" sz="2800" dirty="0">
                <a:sym typeface="Wingdings" pitchFamily="2" charset="2"/>
              </a:rPr>
              <a:t> 300 * 300 (V*)</a:t>
            </a:r>
            <a:endParaRPr lang="en-US" sz="2800" dirty="0"/>
          </a:p>
        </p:txBody>
      </p:sp>
    </p:spTree>
    <p:extLst>
      <p:ext uri="{BB962C8B-B14F-4D97-AF65-F5344CB8AC3E}">
        <p14:creationId xmlns:p14="http://schemas.microsoft.com/office/powerpoint/2010/main" val="260487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1FA53-DC94-DD47-3D16-35BCD9AD4F53}"/>
              </a:ext>
            </a:extLst>
          </p:cNvPr>
          <p:cNvSpPr>
            <a:spLocks noGrp="1"/>
          </p:cNvSpPr>
          <p:nvPr>
            <p:ph type="title"/>
          </p:nvPr>
        </p:nvSpPr>
        <p:spPr/>
        <p:txBody>
          <a:bodyPr>
            <a:normAutofit/>
          </a:bodyPr>
          <a:lstStyle/>
          <a:p>
            <a:r>
              <a:rPr lang="en-US" dirty="0"/>
              <a:t>Calculating similarity or distance using multiple metrics</a:t>
            </a:r>
          </a:p>
        </p:txBody>
      </p:sp>
      <p:sp>
        <p:nvSpPr>
          <p:cNvPr id="3" name="Content Placeholder 2">
            <a:extLst>
              <a:ext uri="{FF2B5EF4-FFF2-40B4-BE49-F238E27FC236}">
                <a16:creationId xmlns:a16="http://schemas.microsoft.com/office/drawing/2014/main" id="{7BE1F346-F74E-F5B1-B50F-13AB0C63F44F}"/>
              </a:ext>
            </a:extLst>
          </p:cNvPr>
          <p:cNvSpPr>
            <a:spLocks noGrp="1"/>
          </p:cNvSpPr>
          <p:nvPr>
            <p:ph idx="1"/>
          </p:nvPr>
        </p:nvSpPr>
        <p:spPr/>
        <p:txBody>
          <a:bodyPr>
            <a:normAutofit lnSpcReduction="10000"/>
          </a:bodyPr>
          <a:lstStyle/>
          <a:p>
            <a:r>
              <a:rPr lang="en-US" dirty="0"/>
              <a:t>cosine similarity</a:t>
            </a:r>
          </a:p>
          <a:p>
            <a:r>
              <a:rPr lang="en-US" dirty="0"/>
              <a:t>Pearson correlation</a:t>
            </a:r>
          </a:p>
          <a:p>
            <a:r>
              <a:rPr lang="en-US" dirty="0"/>
              <a:t>Spearman correlation</a:t>
            </a:r>
          </a:p>
          <a:p>
            <a:r>
              <a:rPr lang="en-US" dirty="0"/>
              <a:t>Kendall correlation</a:t>
            </a:r>
          </a:p>
          <a:p>
            <a:r>
              <a:rPr lang="en-US" dirty="0"/>
              <a:t>Manhattan distance</a:t>
            </a:r>
          </a:p>
          <a:p>
            <a:r>
              <a:rPr lang="en-US" dirty="0"/>
              <a:t>Canberra distance</a:t>
            </a:r>
          </a:p>
          <a:p>
            <a:r>
              <a:rPr lang="en-US" dirty="0"/>
              <a:t>Hamming distance</a:t>
            </a:r>
          </a:p>
          <a:p>
            <a:r>
              <a:rPr lang="en-US" dirty="0"/>
              <a:t>Chebyshev distance</a:t>
            </a:r>
          </a:p>
          <a:p>
            <a:r>
              <a:rPr lang="en-US" dirty="0"/>
              <a:t>Bray–Curtis dissimilarity</a:t>
            </a:r>
          </a:p>
        </p:txBody>
      </p:sp>
      <p:pic>
        <p:nvPicPr>
          <p:cNvPr id="5" name="Content Placeholder 7">
            <a:extLst>
              <a:ext uri="{FF2B5EF4-FFF2-40B4-BE49-F238E27FC236}">
                <a16:creationId xmlns:a16="http://schemas.microsoft.com/office/drawing/2014/main" id="{A3C5C0B4-A15B-1CC2-BBEE-708FEDEBBDCF}"/>
              </a:ext>
            </a:extLst>
          </p:cNvPr>
          <p:cNvPicPr>
            <a:picLocks noChangeAspect="1"/>
          </p:cNvPicPr>
          <p:nvPr/>
        </p:nvPicPr>
        <p:blipFill rotWithShape="1">
          <a:blip r:embed="rId2"/>
          <a:srcRect l="78143" b="78625"/>
          <a:stretch/>
        </p:blipFill>
        <p:spPr>
          <a:xfrm>
            <a:off x="7816242" y="2327622"/>
            <a:ext cx="1979112" cy="3984278"/>
          </a:xfrm>
          <a:prstGeom prst="rect">
            <a:avLst/>
          </a:prstGeom>
        </p:spPr>
      </p:pic>
    </p:spTree>
    <p:extLst>
      <p:ext uri="{BB962C8B-B14F-4D97-AF65-F5344CB8AC3E}">
        <p14:creationId xmlns:p14="http://schemas.microsoft.com/office/powerpoint/2010/main" val="4149844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E5D6-F30E-EEBA-2471-78CDACA1B9CD}"/>
              </a:ext>
            </a:extLst>
          </p:cNvPr>
          <p:cNvSpPr>
            <a:spLocks noGrp="1"/>
          </p:cNvSpPr>
          <p:nvPr>
            <p:ph type="title"/>
          </p:nvPr>
        </p:nvSpPr>
        <p:spPr/>
        <p:txBody>
          <a:bodyPr/>
          <a:lstStyle/>
          <a:p>
            <a:pPr algn="ctr"/>
            <a:r>
              <a:rPr lang="en-US" dirty="0"/>
              <a:t>Bayesian parameter tuning</a:t>
            </a:r>
          </a:p>
        </p:txBody>
      </p:sp>
      <p:pic>
        <p:nvPicPr>
          <p:cNvPr id="5" name="Content Placeholder 4">
            <a:extLst>
              <a:ext uri="{FF2B5EF4-FFF2-40B4-BE49-F238E27FC236}">
                <a16:creationId xmlns:a16="http://schemas.microsoft.com/office/drawing/2014/main" id="{3668E085-8F6F-26E9-F129-5A0FF64840E3}"/>
              </a:ext>
            </a:extLst>
          </p:cNvPr>
          <p:cNvPicPr>
            <a:picLocks noGrp="1" noChangeAspect="1"/>
          </p:cNvPicPr>
          <p:nvPr>
            <p:ph idx="1"/>
          </p:nvPr>
        </p:nvPicPr>
        <p:blipFill>
          <a:blip r:embed="rId2"/>
          <a:stretch>
            <a:fillRect/>
          </a:stretch>
        </p:blipFill>
        <p:spPr>
          <a:xfrm>
            <a:off x="3050063" y="1825625"/>
            <a:ext cx="6091873" cy="4351338"/>
          </a:xfrm>
        </p:spPr>
      </p:pic>
    </p:spTree>
    <p:extLst>
      <p:ext uri="{BB962C8B-B14F-4D97-AF65-F5344CB8AC3E}">
        <p14:creationId xmlns:p14="http://schemas.microsoft.com/office/powerpoint/2010/main" val="387642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6CF1-98B2-4B1F-4A6C-2ADF8EC3A34E}"/>
              </a:ext>
            </a:extLst>
          </p:cNvPr>
          <p:cNvSpPr>
            <a:spLocks noGrp="1"/>
          </p:cNvSpPr>
          <p:nvPr>
            <p:ph type="title"/>
          </p:nvPr>
        </p:nvSpPr>
        <p:spPr/>
        <p:txBody>
          <a:bodyPr/>
          <a:lstStyle/>
          <a:p>
            <a:r>
              <a:rPr lang="en-US" dirty="0"/>
              <a:t>Spotify evaluation metrics: AP</a:t>
            </a:r>
          </a:p>
        </p:txBody>
      </p:sp>
      <p:sp>
        <p:nvSpPr>
          <p:cNvPr id="3" name="Content Placeholder 2">
            <a:extLst>
              <a:ext uri="{FF2B5EF4-FFF2-40B4-BE49-F238E27FC236}">
                <a16:creationId xmlns:a16="http://schemas.microsoft.com/office/drawing/2014/main" id="{5228C5D1-7568-CAE1-7D6B-E7480C4371D2}"/>
              </a:ext>
            </a:extLst>
          </p:cNvPr>
          <p:cNvSpPr>
            <a:spLocks noGrp="1"/>
          </p:cNvSpPr>
          <p:nvPr>
            <p:ph idx="1"/>
          </p:nvPr>
        </p:nvSpPr>
        <p:spPr>
          <a:xfrm>
            <a:off x="838200" y="1825624"/>
            <a:ext cx="10515600" cy="1894605"/>
          </a:xfrm>
        </p:spPr>
        <p:txBody>
          <a:bodyPr>
            <a:normAutofit/>
          </a:bodyPr>
          <a:lstStyle/>
          <a:p>
            <a:pPr marL="0" indent="0">
              <a:buNone/>
            </a:pPr>
            <a:r>
              <a:rPr lang="en-US" dirty="0"/>
              <a:t>AP puts more weights on the earlier tracks than the later tracks</a:t>
            </a:r>
          </a:p>
          <a:p>
            <a:r>
              <a:rPr lang="en-US" dirty="0"/>
              <a:t>[1,1,1,0,1] </a:t>
            </a:r>
            <a:r>
              <a:rPr lang="en-US" dirty="0">
                <a:sym typeface="Wingdings" pitchFamily="2" charset="2"/>
              </a:rPr>
              <a:t> AP = 0.910</a:t>
            </a:r>
          </a:p>
          <a:p>
            <a:r>
              <a:rPr lang="en-US" dirty="0"/>
              <a:t>[0,1,1,1,1] </a:t>
            </a:r>
            <a:r>
              <a:rPr lang="en-US" dirty="0">
                <a:sym typeface="Wingdings" pitchFamily="2" charset="2"/>
              </a:rPr>
              <a:t> AP = 0.543</a:t>
            </a:r>
          </a:p>
        </p:txBody>
      </p:sp>
      <p:pic>
        <p:nvPicPr>
          <p:cNvPr id="5" name="Picture 4">
            <a:extLst>
              <a:ext uri="{FF2B5EF4-FFF2-40B4-BE49-F238E27FC236}">
                <a16:creationId xmlns:a16="http://schemas.microsoft.com/office/drawing/2014/main" id="{952B5B02-E8C8-AD64-25E8-DC1E3E157586}"/>
              </a:ext>
            </a:extLst>
          </p:cNvPr>
          <p:cNvPicPr>
            <a:picLocks noChangeAspect="1"/>
          </p:cNvPicPr>
          <p:nvPr/>
        </p:nvPicPr>
        <p:blipFill>
          <a:blip r:embed="rId2"/>
          <a:stretch>
            <a:fillRect/>
          </a:stretch>
        </p:blipFill>
        <p:spPr>
          <a:xfrm>
            <a:off x="3073400" y="3812784"/>
            <a:ext cx="6045200" cy="2489200"/>
          </a:xfrm>
          <a:prstGeom prst="rect">
            <a:avLst/>
          </a:prstGeom>
        </p:spPr>
      </p:pic>
    </p:spTree>
    <p:extLst>
      <p:ext uri="{BB962C8B-B14F-4D97-AF65-F5344CB8AC3E}">
        <p14:creationId xmlns:p14="http://schemas.microsoft.com/office/powerpoint/2010/main" val="72434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5C4B-3F46-3B67-D196-98FABAA7B54B}"/>
              </a:ext>
            </a:extLst>
          </p:cNvPr>
          <p:cNvSpPr>
            <a:spLocks noGrp="1"/>
          </p:cNvSpPr>
          <p:nvPr>
            <p:ph type="title"/>
          </p:nvPr>
        </p:nvSpPr>
        <p:spPr/>
        <p:txBody>
          <a:bodyPr>
            <a:normAutofit/>
          </a:bodyPr>
          <a:lstStyle/>
          <a:p>
            <a:r>
              <a:rPr lang="en-US" dirty="0"/>
              <a:t>The data of how many days should be included to train a model?</a:t>
            </a:r>
          </a:p>
        </p:txBody>
      </p:sp>
      <p:pic>
        <p:nvPicPr>
          <p:cNvPr id="5" name="Content Placeholder 4">
            <a:extLst>
              <a:ext uri="{FF2B5EF4-FFF2-40B4-BE49-F238E27FC236}">
                <a16:creationId xmlns:a16="http://schemas.microsoft.com/office/drawing/2014/main" id="{62EB9344-AB30-A8F6-C459-C21D312A0290}"/>
              </a:ext>
            </a:extLst>
          </p:cNvPr>
          <p:cNvPicPr>
            <a:picLocks noGrp="1" noChangeAspect="1"/>
          </p:cNvPicPr>
          <p:nvPr>
            <p:ph idx="1"/>
          </p:nvPr>
        </p:nvPicPr>
        <p:blipFill rotWithShape="1">
          <a:blip r:embed="rId2"/>
          <a:srcRect b="49981"/>
          <a:stretch/>
        </p:blipFill>
        <p:spPr>
          <a:xfrm>
            <a:off x="225469" y="2912634"/>
            <a:ext cx="5486400" cy="2744242"/>
          </a:xfrm>
        </p:spPr>
      </p:pic>
      <p:pic>
        <p:nvPicPr>
          <p:cNvPr id="6" name="Content Placeholder 4">
            <a:extLst>
              <a:ext uri="{FF2B5EF4-FFF2-40B4-BE49-F238E27FC236}">
                <a16:creationId xmlns:a16="http://schemas.microsoft.com/office/drawing/2014/main" id="{4200F5F5-3813-5A10-9D2E-3B05AF7E1111}"/>
              </a:ext>
            </a:extLst>
          </p:cNvPr>
          <p:cNvPicPr>
            <a:picLocks noChangeAspect="1"/>
          </p:cNvPicPr>
          <p:nvPr/>
        </p:nvPicPr>
        <p:blipFill rotWithShape="1">
          <a:blip r:embed="rId2"/>
          <a:srcRect t="49981"/>
          <a:stretch/>
        </p:blipFill>
        <p:spPr>
          <a:xfrm>
            <a:off x="6467606" y="2912632"/>
            <a:ext cx="5486400" cy="2744244"/>
          </a:xfrm>
          <a:prstGeom prst="rect">
            <a:avLst/>
          </a:prstGeom>
        </p:spPr>
      </p:pic>
      <p:sp>
        <p:nvSpPr>
          <p:cNvPr id="7" name="TextBox 6">
            <a:extLst>
              <a:ext uri="{FF2B5EF4-FFF2-40B4-BE49-F238E27FC236}">
                <a16:creationId xmlns:a16="http://schemas.microsoft.com/office/drawing/2014/main" id="{CDDA7F7A-3470-D9CC-240A-4EE550FD1A1D}"/>
              </a:ext>
            </a:extLst>
          </p:cNvPr>
          <p:cNvSpPr txBox="1"/>
          <p:nvPr/>
        </p:nvSpPr>
        <p:spPr>
          <a:xfrm>
            <a:off x="5416327" y="2141951"/>
            <a:ext cx="1359346" cy="646331"/>
          </a:xfrm>
          <a:prstGeom prst="rect">
            <a:avLst/>
          </a:prstGeom>
          <a:noFill/>
        </p:spPr>
        <p:txBody>
          <a:bodyPr wrap="none" rtlCol="0">
            <a:spAutoFit/>
          </a:bodyPr>
          <a:lstStyle/>
          <a:p>
            <a:r>
              <a:rPr lang="en-US" sz="3600" b="1" dirty="0"/>
              <a:t>1 day!</a:t>
            </a:r>
          </a:p>
        </p:txBody>
      </p:sp>
    </p:spTree>
    <p:extLst>
      <p:ext uri="{BB962C8B-B14F-4D97-AF65-F5344CB8AC3E}">
        <p14:creationId xmlns:p14="http://schemas.microsoft.com/office/powerpoint/2010/main" val="1401511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6753-0B08-0D2D-54D1-D3248DC33E0D}"/>
              </a:ext>
            </a:extLst>
          </p:cNvPr>
          <p:cNvSpPr>
            <a:spLocks noGrp="1"/>
          </p:cNvSpPr>
          <p:nvPr>
            <p:ph type="title"/>
          </p:nvPr>
        </p:nvSpPr>
        <p:spPr/>
        <p:txBody>
          <a:bodyPr/>
          <a:lstStyle/>
          <a:p>
            <a:r>
              <a:rPr lang="en-US" dirty="0"/>
              <a:t>Best metrics</a:t>
            </a:r>
          </a:p>
        </p:txBody>
      </p:sp>
      <p:sp>
        <p:nvSpPr>
          <p:cNvPr id="3" name="Content Placeholder 2">
            <a:extLst>
              <a:ext uri="{FF2B5EF4-FFF2-40B4-BE49-F238E27FC236}">
                <a16:creationId xmlns:a16="http://schemas.microsoft.com/office/drawing/2014/main" id="{864CDA90-8DEF-BCFB-7CFE-05AF969C02CF}"/>
              </a:ext>
            </a:extLst>
          </p:cNvPr>
          <p:cNvSpPr>
            <a:spLocks noGrp="1"/>
          </p:cNvSpPr>
          <p:nvPr>
            <p:ph idx="1"/>
          </p:nvPr>
        </p:nvSpPr>
        <p:spPr/>
        <p:txBody>
          <a:bodyPr>
            <a:normAutofit/>
          </a:bodyPr>
          <a:lstStyle/>
          <a:p>
            <a:r>
              <a:rPr lang="en-US" sz="3200" dirty="0"/>
              <a:t>AP = 0.571</a:t>
            </a:r>
          </a:p>
          <a:p>
            <a:r>
              <a:rPr lang="en-US" sz="3200" dirty="0"/>
              <a:t>Mean accuracy of the 1st track = 0.744</a:t>
            </a:r>
          </a:p>
          <a:p>
            <a:r>
              <a:rPr lang="en-US" sz="3200" dirty="0"/>
              <a:t>Over-fitting: 72.1% - 67.7% = 4.4%.</a:t>
            </a:r>
          </a:p>
        </p:txBody>
      </p:sp>
    </p:spTree>
    <p:extLst>
      <p:ext uri="{BB962C8B-B14F-4D97-AF65-F5344CB8AC3E}">
        <p14:creationId xmlns:p14="http://schemas.microsoft.com/office/powerpoint/2010/main" val="270610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EBF4-B9B1-5BA4-88FD-6AC386C74AB3}"/>
              </a:ext>
            </a:extLst>
          </p:cNvPr>
          <p:cNvSpPr>
            <a:spLocks noGrp="1"/>
          </p:cNvSpPr>
          <p:nvPr>
            <p:ph type="title"/>
          </p:nvPr>
        </p:nvSpPr>
        <p:spPr/>
        <p:txBody>
          <a:bodyPr/>
          <a:lstStyle/>
          <a:p>
            <a:r>
              <a:rPr lang="en-US" dirty="0"/>
              <a:t>Compared to the leaderboard</a:t>
            </a:r>
          </a:p>
        </p:txBody>
      </p:sp>
      <p:pic>
        <p:nvPicPr>
          <p:cNvPr id="5" name="Content Placeholder 4">
            <a:extLst>
              <a:ext uri="{FF2B5EF4-FFF2-40B4-BE49-F238E27FC236}">
                <a16:creationId xmlns:a16="http://schemas.microsoft.com/office/drawing/2014/main" id="{897E79E8-00B8-5D22-4EFF-090E116FD2ED}"/>
              </a:ext>
            </a:extLst>
          </p:cNvPr>
          <p:cNvPicPr>
            <a:picLocks noGrp="1" noChangeAspect="1"/>
          </p:cNvPicPr>
          <p:nvPr>
            <p:ph idx="1"/>
          </p:nvPr>
        </p:nvPicPr>
        <p:blipFill>
          <a:blip r:embed="rId2"/>
          <a:stretch>
            <a:fillRect/>
          </a:stretch>
        </p:blipFill>
        <p:spPr>
          <a:xfrm>
            <a:off x="598870" y="1739574"/>
            <a:ext cx="10994260" cy="4523440"/>
          </a:xfrm>
        </p:spPr>
      </p:pic>
    </p:spTree>
    <p:extLst>
      <p:ext uri="{BB962C8B-B14F-4D97-AF65-F5344CB8AC3E}">
        <p14:creationId xmlns:p14="http://schemas.microsoft.com/office/powerpoint/2010/main" val="186533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F327-1B2E-5C66-B3F5-CE47C4AE8B6C}"/>
              </a:ext>
            </a:extLst>
          </p:cNvPr>
          <p:cNvSpPr>
            <a:spLocks noGrp="1"/>
          </p:cNvSpPr>
          <p:nvPr>
            <p:ph type="title"/>
          </p:nvPr>
        </p:nvSpPr>
        <p:spPr>
          <a:xfrm>
            <a:off x="838200" y="-286227"/>
            <a:ext cx="10515600" cy="1325563"/>
          </a:xfrm>
        </p:spPr>
        <p:txBody>
          <a:bodyPr/>
          <a:lstStyle/>
          <a:p>
            <a:r>
              <a:rPr lang="en-US" dirty="0"/>
              <a:t>What features contribute to the prediction?</a:t>
            </a:r>
          </a:p>
        </p:txBody>
      </p:sp>
      <p:pic>
        <p:nvPicPr>
          <p:cNvPr id="5" name="Content Placeholder 4">
            <a:extLst>
              <a:ext uri="{FF2B5EF4-FFF2-40B4-BE49-F238E27FC236}">
                <a16:creationId xmlns:a16="http://schemas.microsoft.com/office/drawing/2014/main" id="{A72D0886-20D3-1F35-B051-04E56FEBCC63}"/>
              </a:ext>
            </a:extLst>
          </p:cNvPr>
          <p:cNvPicPr>
            <a:picLocks noGrp="1" noChangeAspect="1"/>
          </p:cNvPicPr>
          <p:nvPr>
            <p:ph idx="1"/>
          </p:nvPr>
        </p:nvPicPr>
        <p:blipFill>
          <a:blip r:embed="rId2"/>
          <a:stretch>
            <a:fillRect/>
          </a:stretch>
        </p:blipFill>
        <p:spPr>
          <a:xfrm>
            <a:off x="1388188" y="580916"/>
            <a:ext cx="9415624" cy="6277084"/>
          </a:xfrm>
        </p:spPr>
      </p:pic>
    </p:spTree>
    <p:extLst>
      <p:ext uri="{BB962C8B-B14F-4D97-AF65-F5344CB8AC3E}">
        <p14:creationId xmlns:p14="http://schemas.microsoft.com/office/powerpoint/2010/main" val="251278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1D6A-FF34-A9D7-5DCD-7D613EB19518}"/>
              </a:ext>
            </a:extLst>
          </p:cNvPr>
          <p:cNvSpPr>
            <a:spLocks noGrp="1"/>
          </p:cNvSpPr>
          <p:nvPr>
            <p:ph type="title"/>
          </p:nvPr>
        </p:nvSpPr>
        <p:spPr/>
        <p:txBody>
          <a:bodyPr>
            <a:normAutofit/>
          </a:bodyPr>
          <a:lstStyle/>
          <a:p>
            <a:r>
              <a:rPr lang="en-US" dirty="0"/>
              <a:t>The right data can be more cost effective than big data.</a:t>
            </a:r>
          </a:p>
        </p:txBody>
      </p:sp>
      <p:sp>
        <p:nvSpPr>
          <p:cNvPr id="3" name="Text Placeholder 2">
            <a:extLst>
              <a:ext uri="{FF2B5EF4-FFF2-40B4-BE49-F238E27FC236}">
                <a16:creationId xmlns:a16="http://schemas.microsoft.com/office/drawing/2014/main" id="{0BC88630-2685-9119-D6BE-ED3451FBB090}"/>
              </a:ext>
            </a:extLst>
          </p:cNvPr>
          <p:cNvSpPr>
            <a:spLocks noGrp="1"/>
          </p:cNvSpPr>
          <p:nvPr>
            <p:ph type="body" idx="1"/>
          </p:nvPr>
        </p:nvSpPr>
        <p:spPr/>
        <p:txBody>
          <a:bodyPr>
            <a:normAutofit/>
          </a:bodyPr>
          <a:lstStyle/>
          <a:p>
            <a:r>
              <a:rPr lang="en-US" sz="3600" dirty="0"/>
              <a:t>The model trained by the data of 1 day ahead can best predict the skipping behavior on Spotify.</a:t>
            </a:r>
          </a:p>
        </p:txBody>
      </p:sp>
    </p:spTree>
    <p:extLst>
      <p:ext uri="{BB962C8B-B14F-4D97-AF65-F5344CB8AC3E}">
        <p14:creationId xmlns:p14="http://schemas.microsoft.com/office/powerpoint/2010/main" val="2811201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EFF5-A23B-AB6B-5DB3-B269E138C276}"/>
              </a:ext>
            </a:extLst>
          </p:cNvPr>
          <p:cNvSpPr>
            <a:spLocks noGrp="1"/>
          </p:cNvSpPr>
          <p:nvPr>
            <p:ph type="title"/>
          </p:nvPr>
        </p:nvSpPr>
        <p:spPr/>
        <p:txBody>
          <a:bodyPr/>
          <a:lstStyle/>
          <a:p>
            <a:r>
              <a:rPr lang="en-US" dirty="0"/>
              <a:t>How to minimize skipping rate?</a:t>
            </a:r>
          </a:p>
        </p:txBody>
      </p:sp>
      <p:sp>
        <p:nvSpPr>
          <p:cNvPr id="3" name="Content Placeholder 2">
            <a:extLst>
              <a:ext uri="{FF2B5EF4-FFF2-40B4-BE49-F238E27FC236}">
                <a16:creationId xmlns:a16="http://schemas.microsoft.com/office/drawing/2014/main" id="{C1B2C60C-F177-0FD6-1EF0-A3A2B0AB2769}"/>
              </a:ext>
            </a:extLst>
          </p:cNvPr>
          <p:cNvSpPr>
            <a:spLocks noGrp="1"/>
          </p:cNvSpPr>
          <p:nvPr>
            <p:ph idx="1"/>
          </p:nvPr>
        </p:nvSpPr>
        <p:spPr/>
        <p:txBody>
          <a:bodyPr/>
          <a:lstStyle/>
          <a:p>
            <a:r>
              <a:rPr lang="en-US" dirty="0"/>
              <a:t>Build a more precise recommender system based on multiple similarity/distance metrics</a:t>
            </a:r>
          </a:p>
          <a:p>
            <a:r>
              <a:rPr lang="en-US" dirty="0"/>
              <a:t>Recommend the tracks which have higher general popularity.</a:t>
            </a:r>
          </a:p>
        </p:txBody>
      </p:sp>
    </p:spTree>
    <p:extLst>
      <p:ext uri="{BB962C8B-B14F-4D97-AF65-F5344CB8AC3E}">
        <p14:creationId xmlns:p14="http://schemas.microsoft.com/office/powerpoint/2010/main" val="3784146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A51C-EEF9-7B66-44ED-4D0EFF2AC80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BE13A4A-7776-EA7F-A1FB-DDA4B1A9D8C3}"/>
              </a:ext>
            </a:extLst>
          </p:cNvPr>
          <p:cNvSpPr>
            <a:spLocks noGrp="1"/>
          </p:cNvSpPr>
          <p:nvPr>
            <p:ph idx="1"/>
          </p:nvPr>
        </p:nvSpPr>
        <p:spPr/>
        <p:txBody>
          <a:bodyPr/>
          <a:lstStyle/>
          <a:p>
            <a:r>
              <a:rPr lang="en-US" dirty="0"/>
              <a:t>The right data is more useful than big data</a:t>
            </a:r>
          </a:p>
          <a:p>
            <a:r>
              <a:rPr lang="en-US" dirty="0"/>
              <a:t>Proper data engineering on the right data guided by domain knowledge can be more cost effective</a:t>
            </a:r>
          </a:p>
          <a:p>
            <a:r>
              <a:rPr lang="en-US" dirty="0"/>
              <a:t>Users’ listening behavior can change from day to day, the data from a day before can make the best prediction</a:t>
            </a:r>
          </a:p>
        </p:txBody>
      </p:sp>
    </p:spTree>
    <p:extLst>
      <p:ext uri="{BB962C8B-B14F-4D97-AF65-F5344CB8AC3E}">
        <p14:creationId xmlns:p14="http://schemas.microsoft.com/office/powerpoint/2010/main" val="127020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A221BC-1771-1973-F230-BEB258477F29}"/>
              </a:ext>
            </a:extLst>
          </p:cNvPr>
          <p:cNvSpPr>
            <a:spLocks noGrp="1"/>
          </p:cNvSpPr>
          <p:nvPr>
            <p:ph type="title"/>
          </p:nvPr>
        </p:nvSpPr>
        <p:spPr/>
        <p:txBody>
          <a:bodyPr/>
          <a:lstStyle/>
          <a:p>
            <a:r>
              <a:rPr lang="en-US" dirty="0"/>
              <a:t>Spotify: sequential listening data</a:t>
            </a:r>
          </a:p>
        </p:txBody>
      </p:sp>
      <p:sp>
        <p:nvSpPr>
          <p:cNvPr id="5" name="Content Placeholder 4">
            <a:extLst>
              <a:ext uri="{FF2B5EF4-FFF2-40B4-BE49-F238E27FC236}">
                <a16:creationId xmlns:a16="http://schemas.microsoft.com/office/drawing/2014/main" id="{55D1C8C4-DBA7-ECD0-5E4C-71A0F05E1263}"/>
              </a:ext>
            </a:extLst>
          </p:cNvPr>
          <p:cNvSpPr>
            <a:spLocks noGrp="1"/>
          </p:cNvSpPr>
          <p:nvPr>
            <p:ph idx="1"/>
          </p:nvPr>
        </p:nvSpPr>
        <p:spPr>
          <a:xfrm>
            <a:off x="838200" y="1791223"/>
            <a:ext cx="10515600" cy="4385740"/>
          </a:xfrm>
        </p:spPr>
        <p:txBody>
          <a:bodyPr/>
          <a:lstStyle/>
          <a:p>
            <a:r>
              <a:rPr lang="en-US" dirty="0"/>
              <a:t>From recommender system to </a:t>
            </a:r>
            <a:r>
              <a:rPr lang="en-US" b="1" dirty="0"/>
              <a:t>sequential recommender system</a:t>
            </a:r>
            <a:r>
              <a:rPr lang="en-US" dirty="0"/>
              <a:t>?</a:t>
            </a:r>
          </a:p>
          <a:p>
            <a:endParaRPr lang="en-US" dirty="0"/>
          </a:p>
        </p:txBody>
      </p:sp>
      <p:pic>
        <p:nvPicPr>
          <p:cNvPr id="1026" name="Picture 2">
            <a:extLst>
              <a:ext uri="{FF2B5EF4-FFF2-40B4-BE49-F238E27FC236}">
                <a16:creationId xmlns:a16="http://schemas.microsoft.com/office/drawing/2014/main" id="{9806C7FF-7D7A-EAC1-1979-70C1B848D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1312" y="0"/>
            <a:ext cx="1690688" cy="169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F929FEE-E5CA-3D5D-87B6-F6BBA4030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897" y="2472260"/>
            <a:ext cx="4550205" cy="438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04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5C8752D-83A2-6F17-C7B0-C37FF1C35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49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B62CF-E504-421B-AFF1-1CCE4BB06849}"/>
              </a:ext>
            </a:extLst>
          </p:cNvPr>
          <p:cNvPicPr>
            <a:picLocks noChangeAspect="1"/>
          </p:cNvPicPr>
          <p:nvPr/>
        </p:nvPicPr>
        <p:blipFill>
          <a:blip r:embed="rId2"/>
          <a:stretch>
            <a:fillRect/>
          </a:stretch>
        </p:blipFill>
        <p:spPr>
          <a:xfrm>
            <a:off x="0" y="1506666"/>
            <a:ext cx="12174784" cy="3844667"/>
          </a:xfrm>
          <a:prstGeom prst="rect">
            <a:avLst/>
          </a:prstGeom>
        </p:spPr>
      </p:pic>
    </p:spTree>
    <p:extLst>
      <p:ext uri="{BB962C8B-B14F-4D97-AF65-F5344CB8AC3E}">
        <p14:creationId xmlns:p14="http://schemas.microsoft.com/office/powerpoint/2010/main" val="2256721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3E5CA-A87A-9798-AFBD-F93705FA8FBA}"/>
              </a:ext>
            </a:extLst>
          </p:cNvPr>
          <p:cNvPicPr>
            <a:picLocks noChangeAspect="1"/>
          </p:cNvPicPr>
          <p:nvPr/>
        </p:nvPicPr>
        <p:blipFill>
          <a:blip r:embed="rId2"/>
          <a:stretch>
            <a:fillRect/>
          </a:stretch>
        </p:blipFill>
        <p:spPr>
          <a:xfrm>
            <a:off x="0" y="1968612"/>
            <a:ext cx="12178665" cy="3868517"/>
          </a:xfrm>
          <a:prstGeom prst="rect">
            <a:avLst/>
          </a:prstGeom>
        </p:spPr>
      </p:pic>
      <p:sp>
        <p:nvSpPr>
          <p:cNvPr id="7" name="Title 6">
            <a:extLst>
              <a:ext uri="{FF2B5EF4-FFF2-40B4-BE49-F238E27FC236}">
                <a16:creationId xmlns:a16="http://schemas.microsoft.com/office/drawing/2014/main" id="{A303B4AA-DA2E-734A-68AC-34DE94CD3FFF}"/>
              </a:ext>
            </a:extLst>
          </p:cNvPr>
          <p:cNvSpPr>
            <a:spLocks noGrp="1"/>
          </p:cNvSpPr>
          <p:nvPr>
            <p:ph type="title"/>
          </p:nvPr>
        </p:nvSpPr>
        <p:spPr/>
        <p:txBody>
          <a:bodyPr/>
          <a:lstStyle/>
          <a:p>
            <a:pPr algn="ctr"/>
            <a:r>
              <a:rPr lang="en-US" dirty="0"/>
              <a:t>Different angles of the same data</a:t>
            </a:r>
          </a:p>
        </p:txBody>
      </p:sp>
    </p:spTree>
    <p:extLst>
      <p:ext uri="{BB962C8B-B14F-4D97-AF65-F5344CB8AC3E}">
        <p14:creationId xmlns:p14="http://schemas.microsoft.com/office/powerpoint/2010/main" val="150347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7C7C31-55BE-FDCE-B6D7-F738FA258DD5}"/>
              </a:ext>
            </a:extLst>
          </p:cNvPr>
          <p:cNvSpPr>
            <a:spLocks noGrp="1"/>
          </p:cNvSpPr>
          <p:nvPr>
            <p:ph type="title"/>
          </p:nvPr>
        </p:nvSpPr>
        <p:spPr/>
        <p:txBody>
          <a:bodyPr/>
          <a:lstStyle/>
          <a:p>
            <a:pPr algn="ctr"/>
            <a:r>
              <a:rPr lang="en-US" dirty="0"/>
              <a:t>The skipping rate by session position</a:t>
            </a:r>
          </a:p>
        </p:txBody>
      </p:sp>
      <p:pic>
        <p:nvPicPr>
          <p:cNvPr id="6" name="Content Placeholder 5">
            <a:extLst>
              <a:ext uri="{FF2B5EF4-FFF2-40B4-BE49-F238E27FC236}">
                <a16:creationId xmlns:a16="http://schemas.microsoft.com/office/drawing/2014/main" id="{8C33D26C-E363-6515-5754-E809B5EE47F6}"/>
              </a:ext>
            </a:extLst>
          </p:cNvPr>
          <p:cNvPicPr>
            <a:picLocks noGrp="1" noChangeAspect="1"/>
          </p:cNvPicPr>
          <p:nvPr>
            <p:ph idx="1"/>
          </p:nvPr>
        </p:nvPicPr>
        <p:blipFill>
          <a:blip r:embed="rId2"/>
          <a:stretch>
            <a:fillRect/>
          </a:stretch>
        </p:blipFill>
        <p:spPr>
          <a:xfrm>
            <a:off x="2737285" y="1690688"/>
            <a:ext cx="6717430" cy="4436039"/>
          </a:xfrm>
        </p:spPr>
      </p:pic>
    </p:spTree>
    <p:extLst>
      <p:ext uri="{BB962C8B-B14F-4D97-AF65-F5344CB8AC3E}">
        <p14:creationId xmlns:p14="http://schemas.microsoft.com/office/powerpoint/2010/main" val="166485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FF57-F011-B986-854E-F9C8677B641F}"/>
              </a:ext>
            </a:extLst>
          </p:cNvPr>
          <p:cNvSpPr>
            <a:spLocks noGrp="1"/>
          </p:cNvSpPr>
          <p:nvPr>
            <p:ph type="title"/>
          </p:nvPr>
        </p:nvSpPr>
        <p:spPr/>
        <p:txBody>
          <a:bodyPr/>
          <a:lstStyle/>
          <a:p>
            <a:r>
              <a:rPr lang="en-US" dirty="0"/>
              <a:t>What features were most different between skipped and non-skipped tracks?</a:t>
            </a:r>
          </a:p>
        </p:txBody>
      </p:sp>
      <p:pic>
        <p:nvPicPr>
          <p:cNvPr id="5" name="Content Placeholder 4">
            <a:extLst>
              <a:ext uri="{FF2B5EF4-FFF2-40B4-BE49-F238E27FC236}">
                <a16:creationId xmlns:a16="http://schemas.microsoft.com/office/drawing/2014/main" id="{D3AF320A-D4EE-1AC1-E206-7B8918DA6BC8}"/>
              </a:ext>
            </a:extLst>
          </p:cNvPr>
          <p:cNvPicPr>
            <a:picLocks noGrp="1" noChangeAspect="1"/>
          </p:cNvPicPr>
          <p:nvPr>
            <p:ph idx="1"/>
          </p:nvPr>
        </p:nvPicPr>
        <p:blipFill>
          <a:blip r:embed="rId2"/>
          <a:stretch>
            <a:fillRect/>
          </a:stretch>
        </p:blipFill>
        <p:spPr>
          <a:xfrm>
            <a:off x="2442518" y="1825625"/>
            <a:ext cx="7306963" cy="4351338"/>
          </a:xfrm>
        </p:spPr>
      </p:pic>
    </p:spTree>
    <p:extLst>
      <p:ext uri="{BB962C8B-B14F-4D97-AF65-F5344CB8AC3E}">
        <p14:creationId xmlns:p14="http://schemas.microsoft.com/office/powerpoint/2010/main" val="2193893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08E0-9822-5D06-87B4-AF4712388DD0}"/>
              </a:ext>
            </a:extLst>
          </p:cNvPr>
          <p:cNvSpPr>
            <a:spLocks noGrp="1"/>
          </p:cNvSpPr>
          <p:nvPr>
            <p:ph type="title"/>
          </p:nvPr>
        </p:nvSpPr>
        <p:spPr/>
        <p:txBody>
          <a:bodyPr/>
          <a:lstStyle/>
          <a:p>
            <a:r>
              <a:rPr lang="en-US" dirty="0"/>
              <a:t>Recommender system</a:t>
            </a:r>
          </a:p>
        </p:txBody>
      </p:sp>
      <p:sp>
        <p:nvSpPr>
          <p:cNvPr id="3" name="Content Placeholder 2">
            <a:extLst>
              <a:ext uri="{FF2B5EF4-FFF2-40B4-BE49-F238E27FC236}">
                <a16:creationId xmlns:a16="http://schemas.microsoft.com/office/drawing/2014/main" id="{255C8784-F4D8-605A-EEAB-4AD9D197BA0A}"/>
              </a:ext>
            </a:extLst>
          </p:cNvPr>
          <p:cNvSpPr>
            <a:spLocks noGrp="1"/>
          </p:cNvSpPr>
          <p:nvPr>
            <p:ph idx="1"/>
          </p:nvPr>
        </p:nvSpPr>
        <p:spPr/>
        <p:txBody>
          <a:bodyPr>
            <a:normAutofit/>
          </a:bodyPr>
          <a:lstStyle/>
          <a:p>
            <a:r>
              <a:rPr lang="en-US" b="1" dirty="0"/>
              <a:t>Content-based filtering</a:t>
            </a:r>
            <a:r>
              <a:rPr lang="en-US" dirty="0"/>
              <a:t>: If a user skips Track A, he/she is likely skipping other tracks which share the similar features as Track A.</a:t>
            </a:r>
          </a:p>
          <a:p>
            <a:r>
              <a:rPr lang="en-US" b="1" dirty="0"/>
              <a:t>Collaborative filtering</a:t>
            </a:r>
            <a:r>
              <a:rPr lang="en-US" dirty="0"/>
              <a:t>: Given that User X skips Track A, B and C, and User Y skips Track A and B, considering the similar skipping behavior between these two users, User Y is likely to skip track C too as User X did. </a:t>
            </a:r>
          </a:p>
          <a:p>
            <a:r>
              <a:rPr lang="en-US" b="1" dirty="0"/>
              <a:t>Hybrid</a:t>
            </a:r>
            <a:r>
              <a:rPr lang="en-US" dirty="0"/>
              <a:t>: According to Wikipedia, “there is no reason why several different techniques of the same type could not be hybridized.”</a:t>
            </a:r>
          </a:p>
        </p:txBody>
      </p:sp>
    </p:spTree>
    <p:extLst>
      <p:ext uri="{BB962C8B-B14F-4D97-AF65-F5344CB8AC3E}">
        <p14:creationId xmlns:p14="http://schemas.microsoft.com/office/powerpoint/2010/main" val="254644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558</Words>
  <Application>Microsoft Macintosh PowerPoint</Application>
  <PresentationFormat>Widescreen</PresentationFormat>
  <Paragraphs>51</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Spotify Sequential Skip Prediction Challenge:  a smart and light approach</vt:lpstr>
      <vt:lpstr>The right data can be more cost effective than big data.</vt:lpstr>
      <vt:lpstr>Spotify: sequential listening data</vt:lpstr>
      <vt:lpstr>PowerPoint Presentation</vt:lpstr>
      <vt:lpstr>PowerPoint Presentation</vt:lpstr>
      <vt:lpstr>Different angles of the same data</vt:lpstr>
      <vt:lpstr>The skipping rate by session position</vt:lpstr>
      <vt:lpstr>What features were most different between skipped and non-skipped tracks?</vt:lpstr>
      <vt:lpstr>Recommender system</vt:lpstr>
      <vt:lpstr>Challenges to build a recommender system</vt:lpstr>
      <vt:lpstr>Use k-means clustering to group the track dataset</vt:lpstr>
      <vt:lpstr>Data reduction using singular value decomposition (SVD)</vt:lpstr>
      <vt:lpstr>Calculating similarity or distance using multiple metrics</vt:lpstr>
      <vt:lpstr>Bayesian parameter tuning</vt:lpstr>
      <vt:lpstr>Spotify evaluation metrics: AP</vt:lpstr>
      <vt:lpstr>The data of how many days should be included to train a model?</vt:lpstr>
      <vt:lpstr>Best metrics</vt:lpstr>
      <vt:lpstr>Compared to the leaderboard</vt:lpstr>
      <vt:lpstr>What features contribute to the prediction?</vt:lpstr>
      <vt:lpstr>How to minimize skipping rate?</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Sequential Skip Prediction Challenge:  a smart and light approach</dc:title>
  <dc:creator>Andrew Chang</dc:creator>
  <cp:lastModifiedBy>Andrew Chang</cp:lastModifiedBy>
  <cp:revision>4</cp:revision>
  <dcterms:created xsi:type="dcterms:W3CDTF">2023-01-17T09:09:24Z</dcterms:created>
  <dcterms:modified xsi:type="dcterms:W3CDTF">2023-01-17T09:55:13Z</dcterms:modified>
</cp:coreProperties>
</file>